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8" r:id="rId3"/>
    <p:sldId id="259" r:id="rId4"/>
    <p:sldId id="268" r:id="rId5"/>
    <p:sldId id="256" r:id="rId6"/>
    <p:sldId id="269" r:id="rId7"/>
    <p:sldId id="270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F1C7B05-0416-4C41-A720-426902BC0FB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79E53DB-3230-4EF0-99DD-C8006F1F4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7B81E31-2C89-4131-811E-D56418E1AF79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A37FAAA-AF0F-4BF8-A1DA-C5D0EDE4A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9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F82-37F4-415D-A647-C90B9C4DDC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5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7FAAA-AF0F-4BF8-A1DA-C5D0EDE4A5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3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6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8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0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5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6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8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3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1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7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6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/>
          <p:cNvSpPr>
            <a:spLocks noGrp="1"/>
          </p:cNvSpPr>
          <p:nvPr>
            <p:ph type="body" sz="quarter" idx="10"/>
          </p:nvPr>
        </p:nvSpPr>
        <p:spPr>
          <a:xfrm>
            <a:off x="334440" y="6507679"/>
            <a:ext cx="9698567" cy="179387"/>
          </a:xfrm>
        </p:spPr>
        <p:txBody>
          <a:bodyPr anchor="ctr"/>
          <a:lstStyle>
            <a:lvl1pPr marL="0" indent="0">
              <a:buNone/>
              <a:defRPr lang="ru-RU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lang="ru-RU" sz="1100" kern="12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685800" hangingPunct="1">
              <a:defRPr/>
            </a:pPr>
            <a:fld id="{15038AD8-C266-49B4-9FF6-705E9088C7A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hangingPunct="1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07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2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4309-815A-4160-AD70-0107E1C2EE63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DB45-C3EB-4C1C-A509-4CAE193EA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>
                <a:lumMod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1328-00B8-4F79-AC43-61F1B78ECFB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3FE2-90E5-4E97-BABA-63614111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6.jpeg"/><Relationship Id="rId5" Type="http://schemas.openxmlformats.org/officeDocument/2006/relationships/tags" Target="../tags/tag12.xml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1" name="Picture 35" descr="https://img.fonwall.ru/o/pl/flag-rossiya-rossiyskaya-federatsi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242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2026" name="Object 7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382026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 hidden="1"/>
          <p:cNvSpPr/>
          <p:nvPr>
            <p:custDataLst>
              <p:tags r:id="rId3"/>
            </p:custDataLst>
          </p:nvPr>
        </p:nvSpPr>
        <p:spPr bwMode="auto">
          <a:xfrm>
            <a:off x="1524009" y="1"/>
            <a:ext cx="158751" cy="1587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ru-RU" sz="1100" dirty="0">
              <a:sym typeface="Arial" panose="020B0604020202020204" pitchFamily="34" charset="0"/>
            </a:endParaRPr>
          </a:p>
        </p:txBody>
      </p:sp>
      <p:sp>
        <p:nvSpPr>
          <p:cNvPr id="382032" name="Заголовок 3"/>
          <p:cNvSpPr>
            <a:spLocks noGrp="1"/>
          </p:cNvSpPr>
          <p:nvPr>
            <p:ph type="title"/>
          </p:nvPr>
        </p:nvSpPr>
        <p:spPr>
          <a:xfrm>
            <a:off x="310103" y="811241"/>
            <a:ext cx="11521440" cy="1217407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ФЕДЕРАЛЬНАЯ СЛУЖБА ПО НАДЗОРУ В СФЕРЕ ЗАЩИТЫ ПРАВ ПОТРЕБИТЕЛЕЙ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 БЛАГОПОЛУЧИЯ ЧЕЛОВЕКА</a:t>
            </a:r>
          </a:p>
        </p:txBody>
      </p:sp>
      <p:sp>
        <p:nvSpPr>
          <p:cNvPr id="382035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931034" y="1895475"/>
            <a:ext cx="477839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2036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6381761" y="2162175"/>
            <a:ext cx="102711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2037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6634163" y="2428875"/>
            <a:ext cx="7747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2038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6319849" y="3228975"/>
            <a:ext cx="10890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2039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281740" y="2962275"/>
            <a:ext cx="11271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2040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272212" y="2695575"/>
            <a:ext cx="113665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>
              <a:buClr>
                <a:schemeClr val="accent1"/>
              </a:buClr>
              <a:buFont typeface="Arial" charset="0"/>
              <a:buNone/>
            </a:pPr>
            <a:endParaRPr lang="ru-RU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606" y="2721709"/>
            <a:ext cx="11670030" cy="1938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ВКЛАД РОССИИ В ДОСТИЖЕНИЕ ЦЕЛЕЙ УСТОЙЧИВОГО РАЗВИТИЯ</a:t>
            </a:r>
          </a:p>
          <a:p>
            <a:pPr algn="ctr"/>
            <a:endParaRPr lang="ru-RU" sz="2400" b="1" dirty="0">
              <a:cs typeface="Arial" pitchFamily="34" charset="0"/>
            </a:endParaRPr>
          </a:p>
          <a:p>
            <a:pPr algn="ctr"/>
            <a:r>
              <a:rPr lang="ru-RU" sz="2400" b="1" dirty="0" smtClean="0">
                <a:cs typeface="Arial" pitchFamily="34" charset="0"/>
              </a:rPr>
              <a:t>О СОДЕЙСТВИИ СТРАНАМ ВОСТОЧНОЙ ЕВРОПЫ И ЦЕНТРАЛЬНОЙ АЗИИ </a:t>
            </a:r>
            <a:r>
              <a:rPr lang="ru-RU" sz="2400" b="1" dirty="0" smtClean="0"/>
              <a:t>В ОБЛАСТИ ПРОФИЛАКТИКИ, КОНТРОЛЯ И НАДЗОРА ЗА ВИЧ/СПИД И ДРУГИМИ ИНФЕКЦИОННЫМИ БОЛЕЗНЯМИ </a:t>
            </a:r>
            <a:endParaRPr lang="ru-RU" sz="2400" b="1" dirty="0" smtClean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9178" y="6355838"/>
            <a:ext cx="1847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139" y="5624868"/>
            <a:ext cx="9436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Федеральная служба по надзору 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в сфере защиты прав потребителей и благополучия человека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ru-RU" altLang="ru-RU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Ежлова Елена Борисовна – начальник Управления эпидемиологического надзора</a:t>
            </a:r>
            <a:endParaRPr lang="en-US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75" y="50612"/>
            <a:ext cx="6428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13" name="AutoShape 2"/>
          <p:cNvSpPr>
            <a:spLocks noChangeArrowheads="1"/>
          </p:cNvSpPr>
          <p:nvPr/>
        </p:nvSpPr>
        <p:spPr bwMode="gray">
          <a:xfrm rot="5400000">
            <a:off x="2807941" y="2445514"/>
            <a:ext cx="5207000" cy="26924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74" name="Прямоугольник 78"/>
          <p:cNvSpPr>
            <a:spLocks noChangeArrowheads="1"/>
          </p:cNvSpPr>
          <p:nvPr/>
        </p:nvSpPr>
        <p:spPr bwMode="auto">
          <a:xfrm>
            <a:off x="2920073" y="4886126"/>
            <a:ext cx="4929150" cy="18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9" tIns="0" rIns="35999" bIns="3599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III.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РЕАЛИЗАЦИЯ ПРОЕКТОВ И ПРОГРАММ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Оказание содействия зарубежным странам и проведение совместных исследований в области эпидемиологии и профилактики инфекций. Совместное предупреждение и реагирование на ЧС санитарно-эпидемиологического характера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9499" y="1166811"/>
            <a:ext cx="3265840" cy="32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4108" name="Object 10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384108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211667" cy="1587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84112" name="AutoShape 2"/>
          <p:cNvSpPr>
            <a:spLocks noChangeArrowheads="1"/>
          </p:cNvSpPr>
          <p:nvPr/>
        </p:nvSpPr>
        <p:spPr bwMode="gray">
          <a:xfrm rot="16200000">
            <a:off x="8692991" y="3933207"/>
            <a:ext cx="2593704" cy="2698751"/>
          </a:xfrm>
          <a:prstGeom prst="rightArrow">
            <a:avLst>
              <a:gd name="adj1" fmla="val 50000"/>
              <a:gd name="adj2" fmla="val 32278"/>
            </a:avLst>
          </a:prstGeom>
          <a:solidFill>
            <a:srgbClr val="E2E2E2">
              <a:alpha val="76000"/>
            </a:srgbClr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384115" name="Заголовок 3"/>
          <p:cNvSpPr>
            <a:spLocks noGrp="1"/>
          </p:cNvSpPr>
          <p:nvPr>
            <p:ph type="title"/>
          </p:nvPr>
        </p:nvSpPr>
        <p:spPr>
          <a:xfrm>
            <a:off x="1073151" y="25216"/>
            <a:ext cx="10058400" cy="1450757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ПОСЛЕДОВАТЕЛЬНОЕ РАЗВИТИЕ МЕЖДУНАРОДНОГО СОТРУДНИЧЕСТВА РОССИЙСКОЙ ФЕДЕРАЦИИ В БОРЬБЕ С ЭПИДЕМИЯМИ: 4 КОМПОНЕНТА</a:t>
            </a:r>
          </a:p>
        </p:txBody>
      </p:sp>
      <p:sp>
        <p:nvSpPr>
          <p:cNvPr id="384165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B391E-8E27-4DAC-A375-9DBE59FDA170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  <a:sym typeface="Trebuchet MS"/>
              </a:rPr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  <a:sym typeface="Trebuchet MS"/>
            </a:endParaRPr>
          </a:p>
        </p:txBody>
      </p:sp>
      <p:pic>
        <p:nvPicPr>
          <p:cNvPr id="384116" name="Picture 2" descr="http://www.forumarctic.com/upload/iblock/fec/Government.ru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5528" y="1123966"/>
            <a:ext cx="170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1" y="4886126"/>
            <a:ext cx="2497667" cy="1332893"/>
            <a:chOff x="3450963" y="5241855"/>
            <a:chExt cx="1872902" cy="1333819"/>
          </a:xfrm>
        </p:grpSpPr>
        <p:pic>
          <p:nvPicPr>
            <p:cNvPr id="382980" name="Picture 4" descr="https://image.freepik.com/free-icon/microscope_318-56723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973948" y="5241855"/>
              <a:ext cx="826933" cy="826933"/>
            </a:xfrm>
            <a:prstGeom prst="rect">
              <a:avLst/>
            </a:prstGeom>
            <a:noFill/>
            <a:extLst/>
          </p:spPr>
        </p:pic>
        <p:sp>
          <p:nvSpPr>
            <p:cNvPr id="384177" name="Прямоугольник 46"/>
            <p:cNvSpPr>
              <a:spLocks noChangeArrowheads="1"/>
            </p:cNvSpPr>
            <p:nvPr/>
          </p:nvSpPr>
          <p:spPr bwMode="auto">
            <a:xfrm>
              <a:off x="3450963" y="6021291"/>
              <a:ext cx="1872902" cy="554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/>
                </a:rPr>
                <a:t>Научные учреждения </a:t>
              </a:r>
              <a:endPara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/>
                </a:rPr>
                <a:t>Роспотребнадзора</a:t>
              </a:r>
            </a:p>
          </p:txBody>
        </p:sp>
      </p:grpSp>
      <p:sp>
        <p:nvSpPr>
          <p:cNvPr id="77" name="Правая фигурная скобка 76"/>
          <p:cNvSpPr/>
          <p:nvPr/>
        </p:nvSpPr>
        <p:spPr>
          <a:xfrm>
            <a:off x="2126324" y="1557338"/>
            <a:ext cx="793749" cy="197961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/>
            </a:endParaRPr>
          </a:p>
        </p:txBody>
      </p:sp>
      <p:sp>
        <p:nvSpPr>
          <p:cNvPr id="91" name="Правая фигурная скобка 90"/>
          <p:cNvSpPr/>
          <p:nvPr/>
        </p:nvSpPr>
        <p:spPr>
          <a:xfrm>
            <a:off x="2115172" y="3563899"/>
            <a:ext cx="793749" cy="19812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23200" y="1123949"/>
            <a:ext cx="0" cy="51196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123" name="Прямоугольник 78"/>
          <p:cNvSpPr>
            <a:spLocks noChangeArrowheads="1"/>
          </p:cNvSpPr>
          <p:nvPr/>
        </p:nvSpPr>
        <p:spPr bwMode="auto">
          <a:xfrm>
            <a:off x="2988538" y="1216685"/>
            <a:ext cx="4734313" cy="18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9" tIns="0" rIns="35999" bIns="3599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I.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ПОЛИТИЧЕСКАЯ ПРИВЕРЖЕННОСТЬ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Включение вопросов санитарно-эпидемиологического благополучия в повестку дня двухстороннего сотрудничества и межгосударственных объединений (саммиты лидеров, советы глав правительств и т.п.)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334435" y="3556001"/>
            <a:ext cx="1153583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4130" name="Picture 7" descr="http://okb10.ru/imgs/about/logo-org/logo-rospotrebnadz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3660" y="2863890"/>
            <a:ext cx="154093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138" name="AutoShape 4"/>
          <p:cNvSpPr>
            <a:spLocks noChangeArrowheads="1"/>
          </p:cNvSpPr>
          <p:nvPr/>
        </p:nvSpPr>
        <p:spPr bwMode="gray">
          <a:xfrm rot="5400000">
            <a:off x="6797482" y="3439474"/>
            <a:ext cx="2409825" cy="23706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wrap="none" lIns="91438" tIns="45719" rIns="91438" b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384139" name="AutoShape 4"/>
          <p:cNvSpPr>
            <a:spLocks noChangeArrowheads="1"/>
          </p:cNvSpPr>
          <p:nvPr/>
        </p:nvSpPr>
        <p:spPr bwMode="gray">
          <a:xfrm>
            <a:off x="8394356" y="3646362"/>
            <a:ext cx="3210983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wrap="none" lIns="91438" tIns="45719" rIns="91438" b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 useBgFill="1">
        <p:nvSpPr>
          <p:cNvPr id="10" name="Полилиния 9"/>
          <p:cNvSpPr/>
          <p:nvPr>
            <p:custDataLst>
              <p:tags r:id="rId4"/>
            </p:custDataLst>
          </p:nvPr>
        </p:nvSpPr>
        <p:spPr bwMode="auto">
          <a:xfrm>
            <a:off x="11667078" y="2074863"/>
            <a:ext cx="167217" cy="254000"/>
          </a:xfrm>
          <a:custGeom>
            <a:avLst/>
            <a:gdLst/>
            <a:ahLst/>
            <a:cxnLst/>
            <a:rect l="0" t="0" r="0" b="0"/>
            <a:pathLst>
              <a:path w="125414" h="254001">
                <a:moveTo>
                  <a:pt x="125413" y="0"/>
                </a:moveTo>
                <a:lnTo>
                  <a:pt x="57150" y="254000"/>
                </a:lnTo>
                <a:lnTo>
                  <a:pt x="0" y="254000"/>
                </a:lnTo>
                <a:lnTo>
                  <a:pt x="68263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/>
            </a:endParaRPr>
          </a:p>
        </p:txBody>
      </p:sp>
      <p:cxnSp>
        <p:nvCxnSpPr>
          <p:cNvPr id="29" name="Прямая соединительная линия 28"/>
          <p:cNvCxnSpPr/>
          <p:nvPr>
            <p:custDataLst>
              <p:tags r:id="rId5"/>
            </p:custDataLst>
          </p:nvPr>
        </p:nvCxnSpPr>
        <p:spPr bwMode="gray">
          <a:xfrm flipH="1">
            <a:off x="9575811" y="3243263"/>
            <a:ext cx="46567" cy="0"/>
          </a:xfrm>
          <a:prstGeom prst="line">
            <a:avLst/>
          </a:prstGeom>
          <a:ln w="635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8"/>
          <p:cNvSpPr>
            <a:spLocks noChangeArrowheads="1"/>
          </p:cNvSpPr>
          <p:nvPr/>
        </p:nvSpPr>
        <p:spPr bwMode="auto">
          <a:xfrm>
            <a:off x="2908450" y="3067308"/>
            <a:ext cx="4853260" cy="18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9" tIns="0" rIns="35999" bIns="3599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II.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РАЗВИТИЕ ДОГОВОРНОЙ БАЗЫ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Заключение двусторонних соглашений, договоров и меморандумов о сотрудничестве в сфере борьбы с инфекциями между ведомствами и научными  учреждениями России и стран-партнеров</a:t>
            </a:r>
          </a:p>
        </p:txBody>
      </p:sp>
      <p:sp>
        <p:nvSpPr>
          <p:cNvPr id="76" name="Прямоугольник 78"/>
          <p:cNvSpPr>
            <a:spLocks noChangeArrowheads="1"/>
          </p:cNvSpPr>
          <p:nvPr/>
        </p:nvSpPr>
        <p:spPr bwMode="auto">
          <a:xfrm>
            <a:off x="7998203" y="5075657"/>
            <a:ext cx="4003288" cy="1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9" tIns="0" rIns="35999" bIns="3599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IV.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ОРГАНИЗАЦИЯ ДИСКУССИОННЫХ ПЛОЩАДОК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Механизмы встреч глав служб и СДЛ (ШОС, ВАС, БРИКС, СНГ, ЕАЭС), конференции, семинары, круглые столы.</a:t>
            </a: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7988199" y="1163016"/>
            <a:ext cx="4003288" cy="4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9" tIns="0" rIns="35999" bIns="3599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ЕДИНОЕ ЭПИДЕМИОЛОГИЧЕСКОЕ ПРОСТРАНСТВО</a:t>
            </a:r>
          </a:p>
        </p:txBody>
      </p:sp>
      <p:sp>
        <p:nvSpPr>
          <p:cNvPr id="80" name="Прямоугольник 46"/>
          <p:cNvSpPr>
            <a:spLocks noChangeArrowheads="1"/>
          </p:cNvSpPr>
          <p:nvPr/>
        </p:nvSpPr>
        <p:spPr bwMode="auto">
          <a:xfrm>
            <a:off x="1" y="3944029"/>
            <a:ext cx="2497667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Роспотребнадзор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061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ПРОГРАММЫ РОСПОТРЕБНАДЗОРА ПО ОКАЗАНИЮ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СОДЕЙСТВИЯ СТРАНАМ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ОБЕСПЕЧЕНИИ САНИТАРНО-ЭПИДЕМИОЛОГИЧЕСКОГО БЛАГОПОЛУЧИЯ, РЕАЛИЗУЕМЫЕ В НАСТОЯЩЕЕ ВРЕМЯ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1" descr="C:\Users\Щербакова_С_А\AppData\Local\Microsoft\Windows\Temporary Internet Files\Content.Outlook\AM9F0O0S\World Map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264" y="1325563"/>
            <a:ext cx="5321808" cy="477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5-конечная звезда 3"/>
          <p:cNvSpPr/>
          <p:nvPr/>
        </p:nvSpPr>
        <p:spPr bwMode="auto">
          <a:xfrm>
            <a:off x="4797552" y="2188464"/>
            <a:ext cx="152400" cy="152400"/>
          </a:xfrm>
          <a:prstGeom prst="star5">
            <a:avLst/>
          </a:prstGeom>
          <a:solidFill>
            <a:srgbClr val="6E1C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3557016" y="2340864"/>
            <a:ext cx="1269642" cy="1808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4920846" y="2340864"/>
            <a:ext cx="440586" cy="2887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49952" y="2321498"/>
            <a:ext cx="1042416" cy="38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30243" y="2298543"/>
            <a:ext cx="2324250" cy="1422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>
            <a:off x="4920846" y="2340864"/>
            <a:ext cx="922170" cy="862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</p:cNvCxnSpPr>
          <p:nvPr/>
        </p:nvCxnSpPr>
        <p:spPr>
          <a:xfrm>
            <a:off x="4920846" y="2340864"/>
            <a:ext cx="995322" cy="1122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</p:cNvCxnSpPr>
          <p:nvPr/>
        </p:nvCxnSpPr>
        <p:spPr>
          <a:xfrm>
            <a:off x="4920846" y="2340864"/>
            <a:ext cx="1100628" cy="557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6991" y="1378088"/>
            <a:ext cx="300837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Оказание поддержки странам ВЕЦА по реализации ММСП (2005 г.), </a:t>
            </a:r>
            <a:r>
              <a:rPr lang="ru-RU" sz="1400" b="1" dirty="0" smtClean="0"/>
              <a:t>в т. ч. целевой </a:t>
            </a:r>
            <a:r>
              <a:rPr lang="ru-RU" sz="1400" b="1" dirty="0"/>
              <a:t>взнос в ВОЗ для помощи во внедрении </a:t>
            </a:r>
            <a:r>
              <a:rPr lang="ru-RU" sz="1400" b="1" dirty="0" smtClean="0"/>
              <a:t>ММСП,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(2017-2019 гг</a:t>
            </a:r>
            <a:r>
              <a:rPr lang="ru-RU" sz="1400" b="1" dirty="0" smtClean="0">
                <a:solidFill>
                  <a:srgbClr val="FF0000"/>
                </a:solidFill>
              </a:rPr>
              <a:t>.)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358" y="2614802"/>
            <a:ext cx="2782824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Содействие странам ВЕЦА в противодействии распространению устойчивости к противомикробным препаратам,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т.ч</a:t>
            </a:r>
            <a:r>
              <a:rPr lang="ru-RU" sz="1400" b="1" dirty="0" smtClean="0"/>
              <a:t>. целевой </a:t>
            </a:r>
            <a:r>
              <a:rPr lang="ru-RU" sz="1400" b="1" dirty="0"/>
              <a:t>взнос в ФАО для снижения угрозы распространения </a:t>
            </a:r>
            <a:r>
              <a:rPr lang="ru-RU" sz="1400" b="1" dirty="0" smtClean="0"/>
              <a:t>устойчивости к противомикробным препаратам,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dirty="0">
                <a:solidFill>
                  <a:srgbClr val="FF0000"/>
                </a:solidFill>
              </a:rPr>
              <a:t>2017-2019 гг.)</a:t>
            </a:r>
          </a:p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056" y="4583033"/>
            <a:ext cx="310964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Сотрудничество с сопредельными странами для снижения риска</a:t>
            </a:r>
            <a:r>
              <a:rPr lang="en-US" sz="1400" b="1" dirty="0"/>
              <a:t> </a:t>
            </a:r>
            <a:r>
              <a:rPr lang="ru-RU" sz="1400" b="1" dirty="0"/>
              <a:t>завоза и распространения чумы и других опасных болезней из трансграничных природных </a:t>
            </a:r>
            <a:r>
              <a:rPr lang="ru-RU" sz="1400" b="1" dirty="0" smtClean="0"/>
              <a:t>очагов </a:t>
            </a:r>
            <a:r>
              <a:rPr lang="ru-RU" sz="1400" b="1" dirty="0">
                <a:solidFill>
                  <a:srgbClr val="FF0000"/>
                </a:solidFill>
              </a:rPr>
              <a:t>(2017-2019 гг.)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676969" y="1378088"/>
            <a:ext cx="3341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Продолжение Российско-Гвинейского сотрудничества </a:t>
            </a:r>
            <a:r>
              <a:rPr lang="ru-RU" sz="1400" b="1" dirty="0"/>
              <a:t>в области борьбы с инфекционными </a:t>
            </a:r>
            <a:r>
              <a:rPr lang="ru-RU" sz="1400" b="1" dirty="0" smtClean="0"/>
              <a:t>заболеваниями   </a:t>
            </a:r>
            <a:r>
              <a:rPr lang="ru-RU" sz="1400" b="1" dirty="0">
                <a:solidFill>
                  <a:srgbClr val="FF0000"/>
                </a:solidFill>
              </a:rPr>
              <a:t>(2018-2020 гг.)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20075" y="2623470"/>
            <a:ext cx="312252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Оказание содействия Вьетнаму в обеспечении санитарно-эпидемиологического благополучия населения, </a:t>
            </a:r>
            <a:r>
              <a:rPr lang="ru-RU" sz="1400" b="1" dirty="0">
                <a:solidFill>
                  <a:srgbClr val="FF0000"/>
                </a:solidFill>
              </a:rPr>
              <a:t>(2017-2019 гг.)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20075" y="3784472"/>
            <a:ext cx="32103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Оказание содействия странам Восточной Европы и Центральной Азии в элиминации кори и </a:t>
            </a:r>
            <a:r>
              <a:rPr lang="ru-RU" sz="1400" b="1" dirty="0" smtClean="0"/>
              <a:t>краснухи </a:t>
            </a:r>
            <a:r>
              <a:rPr lang="ru-RU" sz="1400" b="1" dirty="0">
                <a:solidFill>
                  <a:srgbClr val="FF0000"/>
                </a:solidFill>
              </a:rPr>
              <a:t>(2018-2020 гг.)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822586" y="4925894"/>
            <a:ext cx="3300984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Продолжение Программы содействия странам </a:t>
            </a:r>
            <a:r>
              <a:rPr lang="ru-RU" sz="1400" b="1" dirty="0"/>
              <a:t>ВЕЦА в области профилактики, контроля и надзора за </a:t>
            </a:r>
            <a:r>
              <a:rPr lang="ru-RU" sz="1400" b="1" dirty="0" smtClean="0"/>
              <a:t>ВИЧ-инфекцией </a:t>
            </a:r>
            <a:r>
              <a:rPr lang="ru-RU" sz="1400" b="1" dirty="0"/>
              <a:t>и другими инфекционными болезнями</a:t>
            </a:r>
            <a:r>
              <a:rPr lang="ru-RU" sz="1400" b="1" dirty="0" smtClean="0"/>
              <a:t>, в т. ч. </a:t>
            </a:r>
            <a:r>
              <a:rPr lang="ru-RU" sz="1400" b="1" dirty="0"/>
              <a:t>целевой взнос в ЮНЭЙДС для борьбы с </a:t>
            </a:r>
            <a:r>
              <a:rPr lang="ru-RU" sz="1400" b="1" dirty="0" smtClean="0"/>
              <a:t>ВИЧ-инфекцией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(2019-2021 гг</a:t>
            </a:r>
            <a:r>
              <a:rPr lang="ru-RU" sz="1400" b="1" dirty="0" smtClean="0">
                <a:solidFill>
                  <a:srgbClr val="FF0000"/>
                </a:solidFill>
              </a:rPr>
              <a:t>.)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Обмен с ИАО\АФРИКА\МОНОГРАФИЯ (СПЭБ)\для РЕДАКЦИИ\=ОТПРАВЛЕНО 20 июн_нов вар\Монография_20 июн\Глава 6_рисунки\рис 70.png"/>
          <p:cNvPicPr>
            <a:picLocks noChangeAspect="1" noChangeArrowheads="1"/>
          </p:cNvPicPr>
          <p:nvPr/>
        </p:nvPicPr>
        <p:blipFill rotWithShape="1">
          <a:blip r:embed="rId2" cstate="print"/>
          <a:srcRect r="-705" b="7318"/>
          <a:stretch/>
        </p:blipFill>
        <p:spPr bwMode="auto">
          <a:xfrm>
            <a:off x="0" y="4068957"/>
            <a:ext cx="3779359" cy="228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O:\Обмен с ИАО\_1_РЕДАКЦИЯ\ЭБОЛА_ФРАНЦ\В типографию\Папка верстка_фр\Links\рис 163.jpg"/>
          <p:cNvPicPr>
            <a:picLocks noChangeAspect="1" noChangeArrowheads="1"/>
          </p:cNvPicPr>
          <p:nvPr/>
        </p:nvPicPr>
        <p:blipFill>
          <a:blip r:embed="rId3" cstate="print"/>
          <a:srcRect l="14833" t="51529" r="3751" b="2226"/>
          <a:stretch>
            <a:fillRect/>
          </a:stretch>
        </p:blipFill>
        <p:spPr bwMode="auto">
          <a:xfrm>
            <a:off x="2549305" y="3570879"/>
            <a:ext cx="3237330" cy="2457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2696482"/>
            <a:ext cx="3423744" cy="22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150417"/>
            <a:ext cx="11191875" cy="10754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ПРОГРАММЫ РОСПОТРЕБНАДЗОРА ПО ОКАЗАНИЮ СОДЕЙСТВИЯ СТРАНАМ В ОБЕСПЕЧЕНИИ САНИТАРНО-ЭПИДЕМИОЛОГИЧЕСКОГО БЛАГОПОЛУЧИЯ: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БОЛЕЕ 20 СТРАН-ПАРТНЕРОВ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7825" y="636963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4" descr="Image result for laboratoire guinee russe kin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0178" y="2258152"/>
            <a:ext cx="2839980" cy="1885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13785" r="3666" b="64346"/>
          <a:stretch/>
        </p:blipFill>
        <p:spPr>
          <a:xfrm>
            <a:off x="161924" y="1446917"/>
            <a:ext cx="4832743" cy="190292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6" y="4954666"/>
            <a:ext cx="3756925" cy="195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86635" y="1749990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С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2012 по 2018 гг.: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ПОСТАВЛЕНО В СТРАНЫ: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современное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лабораторное оборудование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(1500 единиц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тест системы и иммунобиологические препараты российского производства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(десятки тысяч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вакцина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(миллионы доз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передвижные мобильные лаборатории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(12 на базе «Газель»)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диагностические комплексы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(9 на базе «Камаз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»)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ОБУЧЕНО: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более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2000 иностранных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специалистов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СОЗДАНО: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совместных научных центра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в странах дальнего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зарубежья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ru-RU" sz="1600" b="1" noProof="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ПОДГОТОВЛЕНО: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пул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экспертов Роспотребнадзора (более 50)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имеющих опыт работы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itchFamily="18" charset="0"/>
              </a:rPr>
              <a:t>особо-опасными инфекциями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Продолжается реализация проектов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15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странах ближнего и дальнего зарубежья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051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183306"/>
            <a:ext cx="12109704" cy="11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+mn-lt"/>
              </a:rPr>
              <a:t>ПРОГРАММА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СОДЕЙСТВИЯ СТРАНАМ </a:t>
            </a:r>
            <a:r>
              <a:rPr lang="ru-RU" sz="2000" b="1" dirty="0">
                <a:solidFill>
                  <a:prstClr val="black"/>
                </a:solidFill>
                <a:latin typeface="+mn-lt"/>
              </a:rPr>
              <a:t>РЕГИОНА ВЕЦА  В ОБЛАСТИ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ПРОФИЛАКТИКИ</a:t>
            </a:r>
            <a:r>
              <a:rPr lang="ru-RU" sz="2000" b="1" dirty="0">
                <a:solidFill>
                  <a:prstClr val="black"/>
                </a:solidFill>
                <a:latin typeface="+mn-lt"/>
              </a:rPr>
              <a:t>, КОНТРОЛЯ  И НАДЗОРА ЗА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ВИЧ/СПИД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И ДРУГИМИ ИНФЕКЦИОННЫМИ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БОЛЕЗНЯМИ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+mn-lt"/>
              </a:rPr>
            </a:b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Страны-партнеры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Армения, Беларусь, Азербайджан, Кыргызстан, Таджикистан,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Узбекистан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Научные учреждения Роспотребнадзора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Центральный НИИ Эпидемиологии,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ГНЦ ВБ «ВЕКТОР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Научно-исследовательские и медицинские организации стран-партнеров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85032" y="1581912"/>
            <a:ext cx="36576" cy="49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327136" y="1581912"/>
            <a:ext cx="36576" cy="49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864" y="1688246"/>
            <a:ext cx="355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-я ФАЗА (2012 </a:t>
            </a:r>
            <a:r>
              <a:rPr lang="ru-RU" b="1" dirty="0"/>
              <a:t>– 2015 гг</a:t>
            </a:r>
            <a:r>
              <a:rPr lang="ru-RU" b="1" dirty="0" smtClean="0"/>
              <a:t>.)</a:t>
            </a:r>
            <a:endParaRPr lang="ru-RU" b="1" dirty="0"/>
          </a:p>
          <a:p>
            <a:pPr lvl="0" algn="ctr"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материально-техническая поддержка лабораторий и обучение специалистов                 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022" y="2725680"/>
            <a:ext cx="33036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ЗАКУПЛЕНО И ПОСТАВЛЕНО: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лабораторно-диагностическое оборудование для диагностики ВИЧ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диагностические расходные материалы</a:t>
            </a:r>
          </a:p>
          <a:p>
            <a:pPr lvl="0" algn="just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ПРОВЕДЕНЫ: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сертификационные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циклы</a:t>
            </a:r>
            <a:r>
              <a:rPr lang="ru-RU" sz="1400" dirty="0" smtClean="0">
                <a:solidFill>
                  <a:prstClr val="black"/>
                </a:solidFill>
              </a:rPr>
              <a:t> на тему «ВИЧ-инфекция»</a:t>
            </a:r>
          </a:p>
          <a:p>
            <a:pPr lvl="0" algn="just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ОБУЧЕНЫ: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специалисты практического звена по диагностике, профилактике и лечению ВИЧ-инфекции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5408" y="1688246"/>
            <a:ext cx="4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/>
              <a:t>II</a:t>
            </a:r>
            <a:r>
              <a:rPr lang="ru-RU" b="1" dirty="0"/>
              <a:t>-я </a:t>
            </a:r>
            <a:r>
              <a:rPr lang="ru-RU" b="1" dirty="0" smtClean="0"/>
              <a:t>ФАЗА (2015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ru-RU" b="1" dirty="0"/>
              <a:t>2018 </a:t>
            </a:r>
            <a:r>
              <a:rPr lang="ru-RU" b="1" dirty="0" smtClean="0"/>
              <a:t>гг.)</a:t>
            </a:r>
            <a:endParaRPr lang="ru-RU" b="1" dirty="0"/>
          </a:p>
          <a:p>
            <a:pPr lvl="0" algn="ctr"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научно-исследовательских работ, разработка программного обеспечения                                                                </a:t>
            </a:r>
            <a:endParaRPr lang="ru-RU" sz="1500" b="1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3320" y="2651889"/>
            <a:ext cx="4453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5 НАУЧНО-ИССЛЕДОВАТЕЛЬСКИХ РАБОТ</a:t>
            </a:r>
            <a:r>
              <a:rPr lang="ru-RU" sz="1400" b="1" dirty="0" smtClean="0">
                <a:solidFill>
                  <a:prstClr val="black"/>
                </a:solidFill>
              </a:rPr>
              <a:t> по изучению: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распространение резистентности ВИЧ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приверженность к лечению ВИЧ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распространенность ВПЧ у ВИЧ-инфицированных женщин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оценка риска вертикальной передачи ВИЧ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оценка действующей системы эпиднадзора</a:t>
            </a:r>
          </a:p>
          <a:p>
            <a:pPr marL="342900" lvl="0" indent="-342900">
              <a:buFont typeface="+mj-lt"/>
              <a:buAutoNum type="arabicPeriod" startAt="2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Разработка </a:t>
            </a:r>
            <a:r>
              <a:rPr lang="ru-RU" sz="1400" b="1" dirty="0" smtClean="0">
                <a:solidFill>
                  <a:prstClr val="black"/>
                </a:solidFill>
              </a:rPr>
              <a:t>АИС и базы данных</a:t>
            </a:r>
          </a:p>
          <a:p>
            <a:pPr marL="342900" lvl="0" indent="-342900">
              <a:buFont typeface="+mj-lt"/>
              <a:buAutoNum type="arabicPeriod" startAt="2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Разработка</a:t>
            </a:r>
            <a:r>
              <a:rPr lang="ru-RU" sz="1400" b="1" dirty="0" smtClean="0">
                <a:solidFill>
                  <a:prstClr val="black"/>
                </a:solidFill>
              </a:rPr>
              <a:t> технических и методических материалов для проведения исследований</a:t>
            </a:r>
          </a:p>
          <a:p>
            <a:pPr marL="342900" lvl="0" indent="-342900">
              <a:buFont typeface="+mj-lt"/>
              <a:buAutoNum type="arabicPeriod" startAt="2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Обучение</a:t>
            </a:r>
            <a:r>
              <a:rPr lang="ru-RU" sz="1400" b="1" dirty="0" smtClean="0">
                <a:solidFill>
                  <a:prstClr val="black"/>
                </a:solidFill>
              </a:rPr>
              <a:t> специалистов</a:t>
            </a:r>
          </a:p>
          <a:p>
            <a:pPr marL="342900" lvl="0" indent="-342900">
              <a:buFont typeface="+mj-lt"/>
              <a:buAutoNum type="arabicPeriod" startAt="2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Закупка</a:t>
            </a:r>
            <a:r>
              <a:rPr lang="ru-RU" sz="1400" b="1" dirty="0" smtClean="0">
                <a:solidFill>
                  <a:prstClr val="black"/>
                </a:solidFill>
              </a:rPr>
              <a:t>: тест-систем, расходных материалов, дополнительного лабораторного оборудования для проведения исследования резистентности ВИЧ, оргтехники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63712" y="1429137"/>
            <a:ext cx="37063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a typeface="Times New Roman" panose="02020603050405020304" pitchFamily="18" charset="0"/>
              </a:rPr>
              <a:t>III</a:t>
            </a:r>
            <a:r>
              <a:rPr lang="ru-RU" b="1" dirty="0" smtClean="0">
                <a:ea typeface="Times New Roman" panose="02020603050405020304" pitchFamily="18" charset="0"/>
              </a:rPr>
              <a:t>-я ФАЗА (2019-2021 гг.)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продолжение научно-исследовательских работ, модернизация лабораторий, обучение специалистов                   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0" y="2597575"/>
            <a:ext cx="36697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ОСНОВНЫЕ НАПРАВЛЕНИЯ ПРОГРАММЫ</a:t>
            </a:r>
            <a:r>
              <a:rPr lang="ru-RU" sz="1400" b="1" u="sng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Организация систем мониторинга распространения штаммов ВИЧ, резистентных к АРВ-терапии. Сбор данных о распространенности резистентности к АРВ-терапии штаммов ВИЧ.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Предотвращение распространения штаммов ВИЧ, резистентных к АРВ-терапии.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/>
              <a:t>Формирование приверженности пациентов диспансерному наблюдению и лечению</a:t>
            </a:r>
            <a:endParaRPr lang="ru-RU" sz="12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Анализ медико-биологических и социально-демографических факторов риска развития туберкулеза у ВИЧ-инфицированных пациентов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Разработка и внедрение мероприятий, направленных на снижение темпов распространения ВИЧ-инфекции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/>
              <a:t>Анализ распространения отдельных генотипов ВГС и мутаций резистентности ВГС к препаратам прямого действия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Материально-техническая поддержка лабораторий </a:t>
            </a:r>
            <a:r>
              <a:rPr lang="ru-RU" sz="1200" b="1" dirty="0"/>
              <a:t>и повышение уровня квалификации </a:t>
            </a:r>
            <a:r>
              <a:rPr lang="ru-RU" sz="1200" b="1" dirty="0" smtClean="0"/>
              <a:t>специалистов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10584" y="1288943"/>
            <a:ext cx="426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НАПРАВЛЕНИЯ РАБОТЫ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226552" y="1626390"/>
            <a:ext cx="36576" cy="49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632" y="1662488"/>
            <a:ext cx="3544824" cy="7848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-я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ФАЗА (2012 – 2015 гг.)</a:t>
            </a:r>
          </a:p>
          <a:p>
            <a:pPr lvl="0" algn="ctr"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материально-техническая поддержка лабораторий и обучение специалистов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447318"/>
            <a:ext cx="8162544" cy="45070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250" b="1" u="sng" dirty="0" smtClean="0">
                <a:solidFill>
                  <a:srgbClr val="C00000"/>
                </a:solidFill>
              </a:rPr>
              <a:t>УКРЕПЛЕНА</a:t>
            </a:r>
            <a:r>
              <a:rPr lang="ru-RU" sz="1250" b="1" u="sng" dirty="0" smtClean="0">
                <a:solidFill>
                  <a:prstClr val="black"/>
                </a:solidFill>
              </a:rPr>
              <a:t> материально-техническая база лабораторий</a:t>
            </a:r>
            <a:r>
              <a:rPr lang="ru-RU" sz="1250" b="1" u="sng" dirty="0" smtClean="0">
                <a:solidFill>
                  <a:prstClr val="black"/>
                </a:solidFill>
              </a:rPr>
              <a:t>. </a:t>
            </a:r>
            <a:r>
              <a:rPr lang="ru-RU" sz="1250" b="1" dirty="0" smtClean="0">
                <a:solidFill>
                  <a:srgbClr val="C00000"/>
                </a:solidFill>
              </a:rPr>
              <a:t>ПОСТАВЛЕНО</a:t>
            </a:r>
            <a:r>
              <a:rPr lang="ru-RU" sz="1250" b="1" dirty="0" smtClean="0">
                <a:solidFill>
                  <a:srgbClr val="C00000"/>
                </a:solidFill>
              </a:rPr>
              <a:t>: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250" b="1" i="1" dirty="0" smtClean="0">
                <a:solidFill>
                  <a:prstClr val="black"/>
                </a:solidFill>
              </a:rPr>
              <a:t>9</a:t>
            </a:r>
            <a:r>
              <a:rPr lang="ru-RU" sz="1250" i="1" dirty="0" smtClean="0">
                <a:solidFill>
                  <a:prstClr val="black"/>
                </a:solidFill>
              </a:rPr>
              <a:t> </a:t>
            </a:r>
            <a:r>
              <a:rPr lang="ru-RU" sz="1250" i="1" dirty="0">
                <a:solidFill>
                  <a:prstClr val="black"/>
                </a:solidFill>
              </a:rPr>
              <a:t>мобильных лечебно-профилактических модулей </a:t>
            </a:r>
            <a:r>
              <a:rPr lang="ru-RU" sz="1250" dirty="0">
                <a:solidFill>
                  <a:prstClr val="black"/>
                </a:solidFill>
              </a:rPr>
              <a:t>«Диагностика» на базе </a:t>
            </a:r>
            <a:r>
              <a:rPr lang="ru-RU" sz="1250" dirty="0" smtClean="0">
                <a:solidFill>
                  <a:prstClr val="black"/>
                </a:solidFill>
              </a:rPr>
              <a:t>КАМАЗ;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250" b="1" dirty="0" smtClean="0">
                <a:solidFill>
                  <a:prstClr val="black"/>
                </a:solidFill>
              </a:rPr>
              <a:t>более </a:t>
            </a:r>
            <a:r>
              <a:rPr lang="ru-RU" sz="1250" b="1" i="1" dirty="0">
                <a:solidFill>
                  <a:prstClr val="black"/>
                </a:solidFill>
              </a:rPr>
              <a:t>60 </a:t>
            </a:r>
            <a:r>
              <a:rPr lang="ru-RU" sz="1250" i="1" dirty="0">
                <a:solidFill>
                  <a:prstClr val="black"/>
                </a:solidFill>
              </a:rPr>
              <a:t>комплектов оборудования</a:t>
            </a:r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i="1" dirty="0">
                <a:solidFill>
                  <a:prstClr val="black"/>
                </a:solidFill>
              </a:rPr>
              <a:t>для вирусологических </a:t>
            </a:r>
            <a:r>
              <a:rPr lang="ru-RU" sz="1250" i="1" dirty="0" smtClean="0">
                <a:solidFill>
                  <a:prstClr val="black"/>
                </a:solidFill>
              </a:rPr>
              <a:t>лабораторий.</a:t>
            </a:r>
            <a:endParaRPr lang="ru-RU" sz="1250" i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250" b="1" u="sng" dirty="0">
                <a:solidFill>
                  <a:srgbClr val="C00000"/>
                </a:solidFill>
              </a:rPr>
              <a:t>ПОВЫШЕНА</a:t>
            </a:r>
            <a:r>
              <a:rPr lang="ru-RU" sz="1250" b="1" u="sng" dirty="0">
                <a:solidFill>
                  <a:prstClr val="black"/>
                </a:solidFill>
              </a:rPr>
              <a:t> компетентность национальных кадров. </a:t>
            </a:r>
            <a:r>
              <a:rPr lang="ru-RU" sz="1250" b="1" dirty="0" smtClean="0">
                <a:solidFill>
                  <a:srgbClr val="C00000"/>
                </a:solidFill>
              </a:rPr>
              <a:t>ОБУЧЕНО: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250" dirty="0" smtClean="0"/>
              <a:t>  </a:t>
            </a:r>
            <a:r>
              <a:rPr lang="ru-RU" sz="1250" i="1" dirty="0"/>
              <a:t>более </a:t>
            </a:r>
            <a:r>
              <a:rPr lang="ru-RU" sz="1250" b="1" i="1" dirty="0"/>
              <a:t>1500</a:t>
            </a:r>
            <a:r>
              <a:rPr lang="ru-RU" sz="1250" i="1" dirty="0"/>
              <a:t> </a:t>
            </a:r>
            <a:r>
              <a:rPr lang="ru-RU" sz="1250" i="1" dirty="0" smtClean="0"/>
              <a:t>специалистов (инфекционистов, эпидемиологов, педиатров, акушеров-гинекологов, работников лабораторий)</a:t>
            </a:r>
            <a:r>
              <a:rPr lang="ru-RU" sz="1250" b="1" i="1" dirty="0" smtClean="0"/>
              <a:t>.</a:t>
            </a:r>
            <a:endParaRPr lang="ru-RU" sz="1250" b="1" i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250" b="1" u="sng" dirty="0" smtClean="0">
                <a:solidFill>
                  <a:srgbClr val="C00000"/>
                </a:solidFill>
              </a:rPr>
              <a:t>ОБСЛЕДОВАНО</a:t>
            </a:r>
            <a:r>
              <a:rPr lang="ru-RU" sz="1250" b="1" dirty="0" smtClean="0">
                <a:solidFill>
                  <a:prstClr val="black"/>
                </a:solidFill>
              </a:rPr>
              <a:t> </a:t>
            </a:r>
            <a:r>
              <a:rPr lang="ru-RU" sz="1250" b="1" dirty="0" smtClean="0">
                <a:solidFill>
                  <a:prstClr val="black"/>
                </a:solidFill>
              </a:rPr>
              <a:t>в </a:t>
            </a:r>
            <a:r>
              <a:rPr lang="ru-RU" sz="1250" b="1" dirty="0" smtClean="0">
                <a:solidFill>
                  <a:prstClr val="black"/>
                </a:solidFill>
              </a:rPr>
              <a:t>странах-партнерах: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250" b="1" dirty="0" smtClean="0">
                <a:solidFill>
                  <a:prstClr val="black"/>
                </a:solidFill>
              </a:rPr>
              <a:t> </a:t>
            </a:r>
            <a:r>
              <a:rPr lang="ru-RU" sz="1250" b="1" i="1" dirty="0" smtClean="0">
                <a:solidFill>
                  <a:prstClr val="black"/>
                </a:solidFill>
              </a:rPr>
              <a:t>более </a:t>
            </a:r>
            <a:r>
              <a:rPr lang="ru-RU" sz="1250" b="1" i="1" dirty="0">
                <a:solidFill>
                  <a:prstClr val="black"/>
                </a:solidFill>
              </a:rPr>
              <a:t>1 млн</a:t>
            </a:r>
            <a:r>
              <a:rPr lang="ru-RU" sz="1250" i="1" dirty="0">
                <a:solidFill>
                  <a:prstClr val="black"/>
                </a:solidFill>
              </a:rPr>
              <a:t>. человек </a:t>
            </a:r>
            <a:r>
              <a:rPr lang="ru-RU" sz="1250" i="1" dirty="0" smtClean="0">
                <a:solidFill>
                  <a:prstClr val="black"/>
                </a:solidFill>
              </a:rPr>
              <a:t>на </a:t>
            </a:r>
            <a:r>
              <a:rPr lang="ru-RU" sz="1250" i="1" dirty="0">
                <a:solidFill>
                  <a:prstClr val="black"/>
                </a:solidFill>
              </a:rPr>
              <a:t>ВИЧ-инфекцию и другие инфекционные болезни (гепатиты В и С, сифилис и др</a:t>
            </a:r>
            <a:r>
              <a:rPr lang="ru-RU" sz="1250" i="1" dirty="0" smtClean="0">
                <a:solidFill>
                  <a:prstClr val="black"/>
                </a:solidFill>
              </a:rPr>
              <a:t>.).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250" b="1" i="1" dirty="0"/>
              <a:t>более 650 </a:t>
            </a:r>
            <a:r>
              <a:rPr lang="ru-RU" sz="1250" i="1" dirty="0"/>
              <a:t>ВИЧ-инфицированных женщин на наличие ВПЧ, ЦМВ, гепатиты В и С, герпес (</a:t>
            </a:r>
            <a:r>
              <a:rPr lang="ru-RU" sz="1250" b="1" i="1" dirty="0"/>
              <a:t>более 5 тыс. </a:t>
            </a:r>
            <a:r>
              <a:rPr lang="ru-RU" sz="1250" i="1" dirty="0"/>
              <a:t>исследований).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50" b="1" u="sng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ВНЕДРЕНА</a:t>
            </a:r>
            <a:r>
              <a:rPr lang="ru-RU" sz="125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база данных </a:t>
            </a:r>
            <a:r>
              <a:rPr lang="ru-RU" sz="125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(собрана и внесена в базу информация </a:t>
            </a:r>
            <a:r>
              <a:rPr lang="ru-RU" sz="12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5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10 тыс</a:t>
            </a:r>
            <a:r>
              <a:rPr lang="ru-RU" sz="12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 с ВИЧ)</a:t>
            </a:r>
            <a:r>
              <a:rPr lang="ru-RU" sz="125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5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50" b="1" u="sng" dirty="0" smtClean="0">
                <a:solidFill>
                  <a:srgbClr val="C00000"/>
                </a:solidFill>
              </a:rPr>
              <a:t>СОБРАНЫ: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50" i="1" dirty="0" smtClean="0"/>
              <a:t>клинико-эпидемиологические показатели </a:t>
            </a:r>
            <a:r>
              <a:rPr lang="ru-RU" sz="1250" i="1" dirty="0" smtClean="0"/>
              <a:t>(на </a:t>
            </a:r>
            <a:r>
              <a:rPr lang="ru-RU" sz="1250" b="1" i="1" dirty="0" smtClean="0"/>
              <a:t>более </a:t>
            </a:r>
            <a:r>
              <a:rPr lang="ru-RU" sz="1250" b="1" i="1" dirty="0"/>
              <a:t>30 тыс</a:t>
            </a:r>
            <a:r>
              <a:rPr lang="ru-RU" sz="1250" i="1" dirty="0"/>
              <a:t>.  инфицированных ВИЧ  </a:t>
            </a:r>
            <a:r>
              <a:rPr lang="ru-RU" sz="1250" i="1" dirty="0" smtClean="0"/>
              <a:t>пациентов);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50" b="1" i="1" dirty="0" smtClean="0"/>
              <a:t>более </a:t>
            </a:r>
            <a:r>
              <a:rPr lang="ru-RU" sz="1250" b="1" i="1" dirty="0"/>
              <a:t>5 тыс</a:t>
            </a:r>
            <a:r>
              <a:rPr lang="ru-RU" sz="1250" i="1" dirty="0"/>
              <a:t>. образцов биоматериала для проведения исследований по ВПЧ и резистентности </a:t>
            </a:r>
            <a:r>
              <a:rPr lang="ru-RU" sz="1250" i="1" dirty="0" smtClean="0"/>
              <a:t>ВИЧ. </a:t>
            </a:r>
            <a:endParaRPr lang="ru-RU" sz="1250" i="1" dirty="0"/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50" b="1" u="sng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  <a:r>
              <a:rPr lang="ru-RU" sz="1250" b="1" u="sng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5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2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12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50" i="1" dirty="0">
                <a:ea typeface="Times New Roman" panose="02020603050405020304" pitchFamily="18" charset="0"/>
              </a:rPr>
              <a:t>по предупреждению возникновения ВПЧ и ИППП у ВИЧ-инфицированных женщин, по профилактике передачи ВИЧ от матери к ребенку, по увеличению доступа к лечению ВИЧ-инфекции и приверженности терапии, </a:t>
            </a:r>
            <a:r>
              <a:rPr lang="ru-RU" sz="1250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 предупреждению возникновения и распространения  устойчивых вариантов </a:t>
            </a:r>
            <a:r>
              <a:rPr lang="ru-RU" sz="125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ВИЧ;</a:t>
            </a:r>
            <a:endParaRPr lang="ru-RU" sz="1250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50" b="1" dirty="0" smtClean="0"/>
              <a:t>протоколы</a:t>
            </a:r>
            <a:r>
              <a:rPr lang="ru-RU" sz="1250" b="1" dirty="0"/>
              <a:t>, анкеты, формы информированных </a:t>
            </a:r>
            <a:r>
              <a:rPr lang="ru-RU" sz="1250" b="1" dirty="0" smtClean="0"/>
              <a:t>согласий </a:t>
            </a:r>
            <a:r>
              <a:rPr lang="ru-RU" sz="1250" i="1" dirty="0" smtClean="0"/>
              <a:t>(переведены</a:t>
            </a:r>
            <a:r>
              <a:rPr lang="ru-RU" sz="1250" i="1" dirty="0" smtClean="0">
                <a:solidFill>
                  <a:srgbClr val="C00000"/>
                </a:solidFill>
              </a:rPr>
              <a:t> </a:t>
            </a:r>
            <a:r>
              <a:rPr lang="ru-RU" sz="1250" i="1" dirty="0"/>
              <a:t>на национальные языки </a:t>
            </a:r>
            <a:r>
              <a:rPr lang="ru-RU" sz="1250" i="1" dirty="0" smtClean="0"/>
              <a:t>стран-партнеров).</a:t>
            </a:r>
            <a:endParaRPr lang="ru-RU" sz="125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63128" y="2333685"/>
            <a:ext cx="3855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u="sng" dirty="0" smtClean="0">
                <a:latin typeface="+mj-lt"/>
                <a:ea typeface="Times New Roman" panose="02020603050405020304" pitchFamily="18" charset="0"/>
              </a:rPr>
              <a:t>СОЗДАНИЕ</a:t>
            </a:r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 единой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операционной системы </a:t>
            </a:r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слежения за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резистентностью ВИЧ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и разработка </a:t>
            </a:r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базы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данных для центра </a:t>
            </a:r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слежения.</a:t>
            </a:r>
            <a:endParaRPr lang="ru-RU" sz="1200" b="1" dirty="0" smtClean="0">
              <a:latin typeface="+mj-lt"/>
              <a:ea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u="sng" dirty="0" smtClean="0">
                <a:latin typeface="+mj-lt"/>
              </a:rPr>
              <a:t>РАЗРАБОТКА РЕКОМЕНДАЦИЙ</a:t>
            </a:r>
            <a:r>
              <a:rPr lang="ru-RU" sz="1200" b="1" dirty="0" smtClean="0">
                <a:latin typeface="+mj-lt"/>
              </a:rPr>
              <a:t>: 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+mj-lt"/>
              </a:rPr>
              <a:t>по повышению приверженности </a:t>
            </a:r>
            <a:r>
              <a:rPr lang="ru-RU" sz="1200" b="1" dirty="0">
                <a:latin typeface="+mj-lt"/>
              </a:rPr>
              <a:t>диспансерному наблюдению и лечению </a:t>
            </a:r>
            <a:r>
              <a:rPr lang="ru-RU" sz="1200" b="1" dirty="0" smtClean="0">
                <a:latin typeface="+mj-lt"/>
              </a:rPr>
              <a:t>ВИЧ-инфекции;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 профилактике туберкулеза у больных ВИЧ-инфекцией с учетом медико-биологических и социально-демографических факторов </a:t>
            </a:r>
            <a:r>
              <a:rPr lang="ru-RU" sz="1200" b="1" dirty="0" smtClean="0">
                <a:latin typeface="+mj-lt"/>
              </a:rPr>
              <a:t>риска в странах-партнерах.</a:t>
            </a:r>
          </a:p>
          <a:p>
            <a:pPr marL="228600" indent="-228600" algn="just">
              <a:buFont typeface="+mj-lt"/>
              <a:buAutoNum type="arabicPeriod" startAt="3"/>
            </a:pPr>
            <a:r>
              <a:rPr lang="ru-RU" sz="1200" b="1" u="sng" dirty="0" smtClean="0">
                <a:latin typeface="+mj-lt"/>
              </a:rPr>
              <a:t>РАЗРАБОТКА: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+mj-lt"/>
              </a:rPr>
              <a:t> алгоритмов оценки качества выполняемых диагностических исследований;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+mj-lt"/>
              </a:rPr>
              <a:t>алгоритма определения дополнительных рисков развития туберкулеза среди ВИЧ-инфицированных.</a:t>
            </a:r>
          </a:p>
          <a:p>
            <a:pPr marL="228600" indent="-228600" algn="just">
              <a:buFont typeface="+mj-lt"/>
              <a:buAutoNum type="arabicPeriod" startAt="4"/>
            </a:pPr>
            <a:r>
              <a:rPr lang="ru-RU" sz="1200" b="1" dirty="0" smtClean="0">
                <a:latin typeface="+mj-lt"/>
              </a:rPr>
              <a:t> </a:t>
            </a:r>
            <a:r>
              <a:rPr lang="ru-RU" sz="1200" b="1" u="sng" dirty="0" smtClean="0">
                <a:latin typeface="+mj-lt"/>
              </a:rPr>
              <a:t>СОВЕРШЕНСТВОВАНИЕ</a:t>
            </a:r>
            <a:r>
              <a:rPr lang="ru-RU" sz="1200" b="1" dirty="0" smtClean="0">
                <a:latin typeface="+mj-lt"/>
              </a:rPr>
              <a:t> эпидемиологического надзора за ВИЧ-инфекцией.</a:t>
            </a:r>
          </a:p>
          <a:p>
            <a:pPr marL="228600" indent="-228600" algn="just">
              <a:buFont typeface="+mj-lt"/>
              <a:buAutoNum type="arabicPeriod" startAt="4"/>
            </a:pPr>
            <a:r>
              <a:rPr lang="ru-RU" sz="1200" b="1" u="sng" dirty="0" smtClean="0">
                <a:latin typeface="+mj-lt"/>
              </a:rPr>
              <a:t>КОРРЕКТИРОВКА</a:t>
            </a:r>
            <a:r>
              <a:rPr lang="ru-RU" sz="1200" b="1" dirty="0" smtClean="0">
                <a:latin typeface="+mj-lt"/>
              </a:rPr>
              <a:t> национальных профилактических мероприятий.</a:t>
            </a:r>
          </a:p>
          <a:p>
            <a:pPr marL="228600" indent="-228600" algn="just">
              <a:buFont typeface="+mj-lt"/>
              <a:buAutoNum type="arabicPeriod" startAt="4"/>
            </a:pPr>
            <a:r>
              <a:rPr lang="ru-RU" sz="1200" b="1" u="sng" dirty="0" smtClean="0">
                <a:latin typeface="+mj-lt"/>
              </a:rPr>
              <a:t>ВНЕДРЕНИЕ</a:t>
            </a:r>
            <a:r>
              <a:rPr lang="ru-RU" sz="1200" b="1" dirty="0" smtClean="0">
                <a:latin typeface="+mj-lt"/>
              </a:rPr>
              <a:t> научно-обоснованных профилактических программ </a:t>
            </a:r>
            <a:r>
              <a:rPr lang="ru-RU" sz="1200" b="1" dirty="0">
                <a:latin typeface="+mj-lt"/>
              </a:rPr>
              <a:t>в медицинских организациях в </a:t>
            </a:r>
            <a:r>
              <a:rPr lang="ru-RU" sz="1200" b="1" dirty="0" smtClean="0">
                <a:latin typeface="+mj-lt"/>
              </a:rPr>
              <a:t>странах-партнерах.</a:t>
            </a:r>
            <a:endParaRPr lang="ru-RU" sz="1200" b="1" dirty="0" smtClean="0">
              <a:latin typeface="+mj-lt"/>
            </a:endParaRPr>
          </a:p>
          <a:p>
            <a:pPr marL="228600" indent="-228600" algn="just">
              <a:buFont typeface="+mj-lt"/>
              <a:buAutoNum type="arabicPeriod" startAt="4"/>
            </a:pPr>
            <a:r>
              <a:rPr lang="ru-RU" sz="1200" b="1" u="sng" dirty="0" smtClean="0">
                <a:latin typeface="+mj-lt"/>
              </a:rPr>
              <a:t>ПОВЫШЕНИЕ</a:t>
            </a:r>
            <a:r>
              <a:rPr lang="ru-RU" sz="1200" b="1" dirty="0" smtClean="0">
                <a:latin typeface="+mj-lt"/>
              </a:rPr>
              <a:t> качества работы диагностических лабораторий.</a:t>
            </a:r>
            <a:endParaRPr lang="ru-RU" sz="12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7704" y="1662488"/>
            <a:ext cx="4447032" cy="7848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-я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ФАЗА (2015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2018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гг.)</a:t>
            </a: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научно-исследовательских работ, разработка программного обеспечения                                                                </a:t>
            </a:r>
            <a:endParaRPr lang="ru-RU" sz="1500" b="1" dirty="0" smtClean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86252" y="1237620"/>
            <a:ext cx="231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ОЖИДАЕМЫЕ РЕЗУЛЬТАТЫ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93064" y="10405"/>
            <a:ext cx="10515600" cy="132556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Calibri"/>
              </a:rPr>
              <a:t>ПРОГРАММА СОДЕЙСТВИЯ СТРАНАМ РЕГИОНА ВЕЦА  В ОБЛАСТИ ПРОФИЛАКТИКИ, КОНТРОЛЯ  И НАДЗОРА ЗА </a:t>
            </a:r>
            <a:r>
              <a:rPr lang="ru-RU" sz="1800" b="1" dirty="0">
                <a:solidFill>
                  <a:srgbClr val="C00000"/>
                </a:solidFill>
                <a:latin typeface="Calibri"/>
              </a:rPr>
              <a:t>ВИЧ/СПИД И ДРУГИМИ ИНФЕКЦИОННЫМИ БОЛЕЗНЯМИ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Calibri"/>
              </a:rPr>
            </a:br>
            <a:r>
              <a:rPr lang="ru-RU" sz="1400" b="1" u="sng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Страны-партнеры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:   Армения, Беларусь, Азербайджан, Кыргызстан, Таджикистан, Узбекистан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</a:br>
            <a:r>
              <a:rPr lang="ru-RU" sz="1400" b="1" u="sng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Научные учреждения Роспотребнадзора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: Центральный НИИ Эпидемиологии, ГНЦ ВБ «ВЕКТОР»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</a:b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1400" b="1" u="sng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Научно-исследовательские и медицинские организации стран-партнеров</a:t>
            </a:r>
            <a:endParaRPr lang="ru-RU" u="sng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7133" y="1237621"/>
            <a:ext cx="330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ПРОВОДИМОЙ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63712" y="1431655"/>
            <a:ext cx="3755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III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-я ФАЗА (2019-2021 гг.)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продолжение научно-исследовательских работ, модернизация лабораторий, обучение специалистов 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kI3pAThmxl.hIVBLj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FwuBPgRwWGspmzDKuL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K6m4sgQN.gfr7iStCQ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dJ6qURRfeQRQaRx0_g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kdmjq_RzqfHxQ.0fEY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8rfOssRCOiIP8a_BZ8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IkqCGdRbiJ83l0QOwx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FNKQ6QTdKMQJamAXRV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hiNhKPSouM3cJnx.id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T5hJG1TGuOuXHZ3CTZ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1084</Words>
  <Application>Microsoft Office PowerPoint</Application>
  <PresentationFormat>Широкоэкранный</PresentationFormat>
  <Paragraphs>120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Тема Office</vt:lpstr>
      <vt:lpstr>1_Тема Office</vt:lpstr>
      <vt:lpstr>think-cell Slide</vt:lpstr>
      <vt:lpstr>ФЕДЕРАЛЬНАЯ СЛУЖБА ПО НАДЗОРУ В СФЕРЕ ЗАЩИТЫ ПРАВ ПОТРЕБИТЕЛЕЙ  И БЛАГОПОЛУЧИЯ ЧЕЛОВЕКА</vt:lpstr>
      <vt:lpstr>ПОСЛЕДОВАТЕЛЬНОЕ РАЗВИТИЕ МЕЖДУНАРОДНОГО СОТРУДНИЧЕСТВА РОССИЙСКОЙ ФЕДЕРАЦИИ В БОРЬБЕ С ЭПИДЕМИЯМИ: 4 КОМПОНЕНТА</vt:lpstr>
      <vt:lpstr>ПРОГРАММЫ РОСПОТРЕБНАДЗОРА ПО ОКАЗАНИЮ СОДЕЙСТВИЯ СТРАНАМ В ОБЕСПЕЧЕНИИ САНИТАРНО-ЭПИДЕМИОЛОГИЧЕСКОГО БЛАГОПОЛУЧИЯ, РЕАЛИЗУЕМЫЕ В НАСТОЯЩЕЕ ВРЕМЯ</vt:lpstr>
      <vt:lpstr>ПРОГРАММЫ РОСПОТРЕБНАДЗОРА ПО ОКАЗАНИЮ СОДЕЙСТВИЯ СТРАНАМ В ОБЕСПЕЧЕНИИ САНИТАРНО-ЭПИДЕМИОЛОГИЧЕСКОГО БЛАГОПОЛУЧИЯ: БОЛЕЕ 20 СТРАН-ПАРТНЕРОВ</vt:lpstr>
      <vt:lpstr>ПРОГРАММА СОДЕЙСТВИЯ СТРАНАМ РЕГИОНА ВЕЦА  В ОБЛАСТИ ПРОФИЛАКТИКИ, КОНТРОЛЯ  И НАДЗОРА ЗА ВИЧ/СПИД И ДРУГИМИ ИНФЕКЦИОННЫМИ БОЛЕЗНЯМИ Страны-партнеры:   Армения, Беларусь, Азербайджан, Кыргызстан, Таджикистан, Узбекистан Научные учреждения Роспотребнадзора: Центральный НИИ Эпидемиологии, ГНЦ ВБ «ВЕКТОР»  Научно-исследовательские и медицинские организации стран-партнеров</vt:lpstr>
      <vt:lpstr>ПРОГРАММА СОДЕЙСТВИЯ СТРАНАМ РЕГИОНА ВЕЦА  В ОБЛАСТИ ПРОФИЛАКТИКИ, КОНТРОЛЯ  И НАДЗОРА ЗА ВИЧ/СПИД И ДРУГИМИ ИНФЕКЦИОННЫМИ БОЛЕЗНЯМИ Страны-партнеры:   Армения, Беларусь, Азербайджан, Кыргызстан, Таджикистан, Узбекистан Научные учреждения Роспотребнадзора: Центральный НИИ Эпидемиологии, ГНЦ ВБ «ВЕКТОР»  Научно-исследовательские и медицинские организации стран-партнеров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 И БЛАГОПОЛУЧИЯ ЧЕЛОВЕКА</dc:title>
  <dc:creator>Липина Елена Сергеевна</dc:creator>
  <cp:lastModifiedBy>Ежлова Елена Борисовна</cp:lastModifiedBy>
  <cp:revision>79</cp:revision>
  <cp:lastPrinted>2018-12-07T15:29:29Z</cp:lastPrinted>
  <dcterms:created xsi:type="dcterms:W3CDTF">2018-12-04T11:17:07Z</dcterms:created>
  <dcterms:modified xsi:type="dcterms:W3CDTF">2018-12-07T15:29:30Z</dcterms:modified>
</cp:coreProperties>
</file>